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5"/>
  </p:notesMasterIdLst>
  <p:handoutMasterIdLst>
    <p:handoutMasterId r:id="rId36"/>
  </p:handoutMasterIdLst>
  <p:sldIdLst>
    <p:sldId id="256" r:id="rId6"/>
    <p:sldId id="269" r:id="rId7"/>
    <p:sldId id="276" r:id="rId8"/>
    <p:sldId id="278" r:id="rId9"/>
    <p:sldId id="287" r:id="rId10"/>
    <p:sldId id="279" r:id="rId11"/>
    <p:sldId id="271" r:id="rId12"/>
    <p:sldId id="288" r:id="rId13"/>
    <p:sldId id="289" r:id="rId14"/>
    <p:sldId id="290" r:id="rId15"/>
    <p:sldId id="274" r:id="rId16"/>
    <p:sldId id="270" r:id="rId17"/>
    <p:sldId id="272" r:id="rId18"/>
    <p:sldId id="275" r:id="rId19"/>
    <p:sldId id="293" r:id="rId20"/>
    <p:sldId id="268" r:id="rId21"/>
    <p:sldId id="292" r:id="rId22"/>
    <p:sldId id="291" r:id="rId23"/>
    <p:sldId id="294" r:id="rId24"/>
    <p:sldId id="296" r:id="rId25"/>
    <p:sldId id="377" r:id="rId26"/>
    <p:sldId id="280" r:id="rId27"/>
    <p:sldId id="281" r:id="rId28"/>
    <p:sldId id="282" r:id="rId29"/>
    <p:sldId id="284" r:id="rId30"/>
    <p:sldId id="285" r:id="rId31"/>
    <p:sldId id="286" r:id="rId32"/>
    <p:sldId id="267" r:id="rId33"/>
    <p:sldId id="277" r:id="rId34"/>
  </p:sldIdLst>
  <p:sldSz cx="12192000" cy="6858000"/>
  <p:notesSz cx="7010400" cy="92964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6"/>
    <p:restoredTop sz="87616"/>
  </p:normalViewPr>
  <p:slideViewPr>
    <p:cSldViewPr snapToGrid="0" snapToObjects="1">
      <p:cViewPr varScale="1">
        <p:scale>
          <a:sx n="163" d="100"/>
          <a:sy n="163" d="100"/>
        </p:scale>
        <p:origin x="28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5/14/23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5/14/23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B1CF-9EF2-B14C-9A9A-349E0B8FF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2FB75-F226-D844-A858-573F2CB8E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FC364-9720-F04B-A880-AB0E152A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029F-9AF4-A74F-9A64-87CE000D199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3D207-61EF-D74D-8821-0FFB1869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2BF0-337C-044D-A86F-02AFB599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A9794-D03C-4F48-BE3E-10E5782E0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9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5AUpN5kfiLc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shstencils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adafruit.com/smt-manufacturing/squeegees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6397" TargetMode="External"/><Relationship Id="rId2" Type="http://schemas.openxmlformats.org/officeDocument/2006/relationships/hyperlink" Target="https://www.amazon.com/FrSky-Hall-Sensor-gimbal-Taranis/dp/B06Y4YZ958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nAFTMaS5R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2E70-BA77-5847-869C-A121CA2C6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Assembly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538E-8885-BE4F-AE08-0F7095FEE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B7117-09FA-9D4A-AE2E-5D77F08770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1F2A-5053-E345-B591-4F854C6C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Optical Inspection (AOI)</a:t>
            </a:r>
            <a:br>
              <a:rPr lang="en-US" dirty="0"/>
            </a:br>
            <a:r>
              <a:rPr lang="en-US" dirty="0"/>
              <a:t>for Part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D2DDF-36C4-154C-9141-74AE331929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Many parts have high-contrast markings on top</a:t>
            </a:r>
          </a:p>
          <a:p>
            <a:r>
              <a:rPr lang="en-US" dirty="0"/>
              <a:t>They show up on camera.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B1AE5-C3C6-6C41-88F2-016EE0E5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66" y="689316"/>
            <a:ext cx="5636433" cy="2638083"/>
          </a:xfrm>
          <a:prstGeom prst="rect">
            <a:avLst/>
          </a:prstGeom>
        </p:spPr>
      </p:pic>
      <p:pic>
        <p:nvPicPr>
          <p:cNvPr id="5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EB70CE44-AB3E-A04C-AFDF-350D367B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700" y="3786981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1000 uF 35V Through Hole Electrolytic Capacitor">
            <a:extLst>
              <a:ext uri="{FF2B5EF4-FFF2-40B4-BE49-F238E27FC236}">
                <a16:creationId xmlns:a16="http://schemas.microsoft.com/office/drawing/2014/main" id="{371F41FC-6343-C645-885A-B35B4BCF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2" y="33273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8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E146-8CC7-4C4B-97A8-B5442799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M(</a:t>
            </a:r>
            <a:r>
              <a:rPr lang="en-US" dirty="0" err="1"/>
              <a:t>anual</a:t>
            </a:r>
            <a:r>
              <a:rPr lang="en-US" dirty="0"/>
              <a:t>)OI for Part Placement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8C30CE-1CBF-5540-B099-6D8D5579F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435047" y="1256535"/>
            <a:ext cx="6203577" cy="3489512"/>
          </a:xfrm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14AAE1F-70DD-D443-AFFF-5B4EAE59D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5853"/>
            <a:ext cx="6203577" cy="34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B7578-76A9-4E4F-9363-D625E766B16A}"/>
              </a:ext>
            </a:extLst>
          </p:cNvPr>
          <p:cNvSpPr txBox="1"/>
          <p:nvPr/>
        </p:nvSpPr>
        <p:spPr>
          <a:xfrm>
            <a:off x="2655165" y="570442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B01E4-046D-384E-8F95-459466A93289}"/>
              </a:ext>
            </a:extLst>
          </p:cNvPr>
          <p:cNvSpPr txBox="1"/>
          <p:nvPr/>
        </p:nvSpPr>
        <p:spPr>
          <a:xfrm>
            <a:off x="9188823" y="62447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67043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B5B5-C7E2-1148-9B0D-E857503E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B7DC4-6376-2446-842A-B2BAB952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47572"/>
            <a:ext cx="6418051" cy="37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2D9B4-9141-194C-BBA9-E6996C2FA2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462" y="2163061"/>
            <a:ext cx="5705538" cy="32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A9-1AB9-0C46-AAF3-1D5F76FC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Video</a:t>
            </a:r>
          </a:p>
        </p:txBody>
      </p:sp>
      <p:pic>
        <p:nvPicPr>
          <p:cNvPr id="4" name="SMD Reflow Soldering">
            <a:hlinkClick r:id="" action="ppaction://media"/>
            <a:extLst>
              <a:ext uri="{FF2B5EF4-FFF2-40B4-BE49-F238E27FC236}">
                <a16:creationId xmlns:a16="http://schemas.microsoft.com/office/drawing/2014/main" id="{54948A85-A9B1-A445-B124-6564B50EB9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1816100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8777-A886-B541-A19C-329761C5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Reflow Soldering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3D683-6E75-1F46-933A-3AF31F2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62" y="98907"/>
            <a:ext cx="4039301" cy="2986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48619-C356-7E48-BD56-90D992B636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9" y="3265581"/>
            <a:ext cx="5737412" cy="3227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FEEB2-5D74-BE4E-9EE7-DD8D8D459F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265581"/>
            <a:ext cx="5737412" cy="3227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EBDC4A-FC7D-0048-955E-804D76868BCF}"/>
              </a:ext>
            </a:extLst>
          </p:cNvPr>
          <p:cNvSpPr txBox="1"/>
          <p:nvPr/>
        </p:nvSpPr>
        <p:spPr>
          <a:xfrm>
            <a:off x="2430683" y="6492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E93F3-81D5-6A41-BBBB-9D774EC7FF69}"/>
              </a:ext>
            </a:extLst>
          </p:cNvPr>
          <p:cNvSpPr txBox="1"/>
          <p:nvPr/>
        </p:nvSpPr>
        <p:spPr>
          <a:xfrm>
            <a:off x="8964706" y="6492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4157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2C64-A427-3544-B24A-C5B0465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Soldering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505F5-7463-9843-B031-FC30D9193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4546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Automated through-hole soldering</a:t>
            </a:r>
          </a:p>
          <a:p>
            <a:r>
              <a:rPr lang="en-US" dirty="0"/>
              <a:t>A pool of molten solder is pumped into a wave</a:t>
            </a:r>
          </a:p>
          <a:p>
            <a:r>
              <a:rPr lang="en-US" dirty="0"/>
              <a:t>The boards slide over the top</a:t>
            </a:r>
          </a:p>
          <a:p>
            <a:r>
              <a:rPr lang="en-US" dirty="0"/>
              <a:t>Solder wicks up around pins</a:t>
            </a:r>
          </a:p>
          <a:p>
            <a:r>
              <a:rPr lang="en-US" dirty="0"/>
              <a:t>SMD is possible too, but you have to glue the parts to the board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8C983D-A3B4-5B40-B490-7AA993F8B5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wave soldering">
            <a:extLst>
              <a:ext uri="{FF2B5EF4-FFF2-40B4-BE49-F238E27FC236}">
                <a16:creationId xmlns:a16="http://schemas.microsoft.com/office/drawing/2014/main" id="{202CE151-83BC-A54D-8510-9BAEA27AE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57874"/>
            <a:ext cx="70358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ave soldering">
            <a:extLst>
              <a:ext uri="{FF2B5EF4-FFF2-40B4-BE49-F238E27FC236}">
                <a16:creationId xmlns:a16="http://schemas.microsoft.com/office/drawing/2014/main" id="{B8492227-83A9-2241-A73E-F230AB448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98369"/>
            <a:ext cx="5853953" cy="34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2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7694-0E51-A843-B097-5A53F993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F280-8895-964C-8CE2-17BE45F9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55A94-2B24-4040-A873-08021BF2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628775"/>
            <a:ext cx="60833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C874-66F3-B844-9640-B77F7EB6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4074-7FA1-1349-874C-49235DF79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10000"/>
          </a:bodyPr>
          <a:lstStyle/>
          <a:p>
            <a:r>
              <a:rPr lang="en-US" dirty="0"/>
              <a:t>Good source for stencils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www.oshstencils.com</a:t>
            </a:r>
            <a:r>
              <a:rPr lang="en-US" dirty="0"/>
              <a:t>/</a:t>
            </a:r>
          </a:p>
          <a:p>
            <a:r>
              <a:rPr lang="en-US" dirty="0"/>
              <a:t>Solder Paste</a:t>
            </a:r>
          </a:p>
          <a:p>
            <a:pPr lvl="1"/>
            <a:r>
              <a:rPr lang="en-US" dirty="0"/>
              <a:t>Lead solder is much easier to work with (</a:t>
            </a:r>
            <a:r>
              <a:rPr lang="en-US" dirty="0">
                <a:hlinkClick r:id="rId2"/>
              </a:rPr>
              <a:t>https://www.oshstencils.com/</a:t>
            </a:r>
            <a:r>
              <a:rPr lang="en-US" dirty="0"/>
              <a:t> sells it in small quantities)</a:t>
            </a:r>
          </a:p>
          <a:p>
            <a:pPr lvl="1"/>
            <a:r>
              <a:rPr lang="en-US" dirty="0"/>
              <a:t>Apply solder paste in one pass (ignore the internet, this is critical for fine-pitch parts)</a:t>
            </a:r>
          </a:p>
          <a:p>
            <a:pPr lvl="1"/>
            <a:r>
              <a:rPr lang="en-US" dirty="0"/>
              <a:t>Get some chem wipes and rubbing alcohol to clean up.</a:t>
            </a:r>
          </a:p>
          <a:p>
            <a:pPr lvl="1"/>
            <a:r>
              <a:rPr lang="en-US" dirty="0"/>
              <a:t>When in doubt, redo it.</a:t>
            </a:r>
          </a:p>
          <a:p>
            <a:pPr lvl="1"/>
            <a:r>
              <a:rPr lang="en-US" dirty="0"/>
              <a:t>Put down newspaper, wear gloves.</a:t>
            </a:r>
          </a:p>
          <a:p>
            <a:r>
              <a:rPr lang="en-US" dirty="0"/>
              <a:t>Reflowing</a:t>
            </a:r>
          </a:p>
          <a:p>
            <a:pPr lvl="1"/>
            <a:r>
              <a:rPr lang="en-US" dirty="0"/>
              <a:t>Lots of at-home techniques (hot plates, clothes irons, toaster ovens, etc.)</a:t>
            </a:r>
          </a:p>
          <a:p>
            <a:pPr lvl="1"/>
            <a:r>
              <a:rPr lang="en-US" dirty="0"/>
              <a:t>I find the hot air (paint stripper -- cheap) gun works best.  We used to do this in class.</a:t>
            </a:r>
          </a:p>
          <a:p>
            <a:pPr lvl="1"/>
            <a:r>
              <a:rPr lang="en-US" dirty="0"/>
              <a:t>Lead solder melts at lower temp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0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C4630-2DE0-2048-A2F7-70FCA9068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Board Tape Out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9059F64-F2B3-0B40-AFDA-009B172FD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AD15C1-3EE2-D642-9DFD-47A39F46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Steps for Manufacturing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35883-58F8-4E41-823D-F7D28715B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your board another thorough check</a:t>
            </a:r>
          </a:p>
          <a:p>
            <a:r>
              <a:rPr lang="en-US" dirty="0"/>
              <a:t>Submit once more for human review</a:t>
            </a:r>
          </a:p>
          <a:p>
            <a:r>
              <a:rPr lang="en-US" dirty="0"/>
              <a:t>Once approved, you are done with your board.</a:t>
            </a:r>
          </a:p>
          <a:p>
            <a:r>
              <a:rPr lang="en-US" dirty="0"/>
              <a:t>I’ll order them and we will ship them to you.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3B203-D740-134F-A598-B69C9ACC4E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D8FC-7A82-D84D-A129-2ACE32EA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PCB Assembly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793C-0FC2-714A-AF30-8391A43F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solder paste with a stencil</a:t>
            </a:r>
          </a:p>
          <a:p>
            <a:pPr lvl="1"/>
            <a:r>
              <a:rPr lang="en-US" dirty="0">
                <a:hlinkClick r:id="rId2"/>
              </a:rPr>
              <a:t>https://learn.adafruit.com/smt-manufacturing/squeegees</a:t>
            </a:r>
            <a:endParaRPr lang="en-US" dirty="0"/>
          </a:p>
          <a:p>
            <a:r>
              <a:rPr lang="en-US" dirty="0"/>
              <a:t>Place parts</a:t>
            </a:r>
          </a:p>
          <a:p>
            <a:r>
              <a:rPr lang="en-US" dirty="0"/>
              <a:t>Reflow in an oven</a:t>
            </a:r>
          </a:p>
          <a:p>
            <a:r>
              <a:rPr lang="en-US" dirty="0"/>
              <a:t>Solder on through-hole components.</a:t>
            </a:r>
          </a:p>
        </p:txBody>
      </p:sp>
    </p:spTree>
    <p:extLst>
      <p:ext uri="{BB962C8B-B14F-4D97-AF65-F5344CB8AC3E}">
        <p14:creationId xmlns:p14="http://schemas.microsoft.com/office/powerpoint/2010/main" val="127212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4F46-7471-9C49-BEF3-3FFDD87B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assemble the board yourself…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C3F340-F1BA-B540-9427-9F6F711CE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 will order what you need</a:t>
            </a:r>
          </a:p>
          <a:p>
            <a:pPr lvl="1"/>
            <a:r>
              <a:rPr lang="en-US" dirty="0"/>
              <a:t>Parts</a:t>
            </a:r>
          </a:p>
          <a:p>
            <a:pPr lvl="1"/>
            <a:r>
              <a:rPr lang="en-US" dirty="0"/>
              <a:t>A stencil</a:t>
            </a:r>
          </a:p>
          <a:p>
            <a:r>
              <a:rPr lang="en-US" dirty="0"/>
              <a:t>It’s pretty advanced soldering</a:t>
            </a:r>
          </a:p>
          <a:p>
            <a:r>
              <a:rPr lang="en-US" dirty="0"/>
              <a:t>I also have some older-model remote boards you can have</a:t>
            </a:r>
          </a:p>
          <a:p>
            <a:pPr lvl="1"/>
            <a:r>
              <a:rPr lang="en-US" dirty="0"/>
              <a:t>They basically work fine, but are not perfect (e.g., there is no power switch)</a:t>
            </a:r>
          </a:p>
          <a:p>
            <a:pPr lvl="1"/>
            <a:r>
              <a:rPr lang="en-US" dirty="0"/>
              <a:t>You’d need to buy the gimbals (</a:t>
            </a:r>
            <a:r>
              <a:rPr lang="en-US" dirty="0">
                <a:hlinkClick r:id="rId2"/>
              </a:rPr>
              <a:t>https://www.amazon.com/FrSky-Hall-Sensor-gimbal-Taranis/dp/B06Y4YZ958</a:t>
            </a:r>
            <a:r>
              <a:rPr lang="en-US" dirty="0"/>
              <a:t>) (~$25 and out of stock)</a:t>
            </a:r>
          </a:p>
          <a:p>
            <a:pPr lvl="1"/>
            <a:r>
              <a:rPr lang="en-US" dirty="0"/>
              <a:t>And the display (</a:t>
            </a:r>
            <a:r>
              <a:rPr lang="en-US" dirty="0">
                <a:hlinkClick r:id="rId3"/>
              </a:rPr>
              <a:t>https://www.sparkfun.com/products/16397</a:t>
            </a:r>
            <a:r>
              <a:rPr lang="en-US" dirty="0"/>
              <a:t>) ($20)</a:t>
            </a:r>
          </a:p>
          <a:p>
            <a:r>
              <a:rPr lang="en-US" dirty="0"/>
              <a:t>You’ll need one of these to flash the bootloader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learn.sparkfun.com</a:t>
            </a:r>
            <a:r>
              <a:rPr lang="en-US" dirty="0"/>
              <a:t>/tutorials/pocket-</a:t>
            </a:r>
            <a:r>
              <a:rPr lang="en-US" dirty="0" err="1"/>
              <a:t>avr</a:t>
            </a:r>
            <a:r>
              <a:rPr lang="en-US" dirty="0"/>
              <a:t>-programmer-hookup-guide/all</a:t>
            </a:r>
          </a:p>
          <a:p>
            <a:r>
              <a:rPr lang="en-US" dirty="0"/>
              <a:t>Alternately, you can assemble your quadcopter next year during class</a:t>
            </a:r>
          </a:p>
          <a:p>
            <a:pPr lvl="1"/>
            <a:r>
              <a:rPr lang="en-US" dirty="0"/>
              <a:t>You’d basically join the class for probably 2 weeks total.</a:t>
            </a:r>
          </a:p>
          <a:p>
            <a:r>
              <a:rPr lang="en-US" dirty="0"/>
              <a:t>I looked into letting you keep the current boards – it’s too expensive</a:t>
            </a:r>
          </a:p>
          <a:p>
            <a:pPr lvl="1"/>
            <a:r>
              <a:rPr lang="en-US" dirty="0"/>
              <a:t>The boards are ~$50 each.</a:t>
            </a:r>
          </a:p>
        </p:txBody>
      </p:sp>
    </p:spTree>
    <p:extLst>
      <p:ext uri="{BB962C8B-B14F-4D97-AF65-F5344CB8AC3E}">
        <p14:creationId xmlns:p14="http://schemas.microsoft.com/office/powerpoint/2010/main" val="1264162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Ordering Boards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6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Collect parts, apply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Collect parts</a:t>
            </a:r>
          </a:p>
          <a:p>
            <a:pPr lvl="1"/>
            <a:r>
              <a:rPr lang="en-US" dirty="0"/>
              <a:t>Grab 1 of each part (there are packets of some of them)</a:t>
            </a:r>
          </a:p>
          <a:p>
            <a:pPr lvl="1"/>
            <a:r>
              <a:rPr lang="en-US" dirty="0"/>
              <a:t>They are laid out on the table.</a:t>
            </a:r>
          </a:p>
          <a:p>
            <a:pPr lvl="1"/>
            <a:r>
              <a:rPr lang="en-US" dirty="0"/>
              <a:t>Do not open them until you are ready to place them.</a:t>
            </a:r>
          </a:p>
          <a:p>
            <a:r>
              <a:rPr lang="en-US" dirty="0"/>
              <a:t>Apply paste</a:t>
            </a:r>
          </a:p>
          <a:p>
            <a:pPr lvl="1"/>
            <a:r>
              <a:rPr lang="en-US" dirty="0"/>
              <a:t>Read lab write up carefully.</a:t>
            </a:r>
          </a:p>
          <a:p>
            <a:pPr lvl="1"/>
            <a:r>
              <a:rPr lang="en-US" dirty="0"/>
              <a:t>Wear gloves</a:t>
            </a:r>
          </a:p>
          <a:p>
            <a:pPr lvl="1"/>
            <a:r>
              <a:rPr lang="en-US" dirty="0"/>
              <a:t>Check stencil alignment</a:t>
            </a:r>
          </a:p>
          <a:p>
            <a:pPr lvl="1"/>
            <a:r>
              <a:rPr lang="en-US" dirty="0"/>
              <a:t>Put paste on squeegee</a:t>
            </a:r>
          </a:p>
          <a:p>
            <a:pPr lvl="1"/>
            <a:r>
              <a:rPr lang="en-US" dirty="0"/>
              <a:t>Apply!</a:t>
            </a:r>
          </a:p>
          <a:p>
            <a:r>
              <a:rPr lang="en-US" dirty="0"/>
              <a:t>Check it yourself</a:t>
            </a:r>
          </a:p>
          <a:p>
            <a:r>
              <a:rPr lang="en-US" dirty="0"/>
              <a:t>Get it checked by staff</a:t>
            </a:r>
          </a:p>
        </p:txBody>
      </p:sp>
    </p:spTree>
    <p:extLst>
      <p:ext uri="{BB962C8B-B14F-4D97-AF65-F5344CB8AC3E}">
        <p14:creationId xmlns:p14="http://schemas.microsoft.com/office/powerpoint/2010/main" val="4039802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Place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parts in order given in lab write up.</a:t>
            </a:r>
          </a:p>
          <a:p>
            <a:pPr lvl="1"/>
            <a:r>
              <a:rPr lang="en-US" dirty="0"/>
              <a:t>Some parts are not used on the BBB.</a:t>
            </a:r>
          </a:p>
          <a:p>
            <a:r>
              <a:rPr lang="en-US" dirty="0"/>
              <a:t>Open packets of parts one at a time</a:t>
            </a:r>
          </a:p>
          <a:p>
            <a:r>
              <a:rPr lang="en-US" dirty="0"/>
              <a:t>Tips</a:t>
            </a:r>
          </a:p>
          <a:p>
            <a:pPr lvl="1"/>
            <a:r>
              <a:rPr lang="en-US" dirty="0"/>
              <a:t>Double check values (e.g., “1uF”) to ensure proper placement</a:t>
            </a:r>
          </a:p>
          <a:p>
            <a:pPr lvl="1"/>
            <a:r>
              <a:rPr lang="en-US" dirty="0"/>
              <a:t>Double check orientation on diodes, LEDs,  the micro controller, and the </a:t>
            </a:r>
            <a:r>
              <a:rPr lang="en-US" dirty="0" err="1"/>
              <a:t>balun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Don’t fiddle – place it carefully and leave it alone.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2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Reflow and Touch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staff will run boards through the reflow oven in batches</a:t>
            </a:r>
          </a:p>
          <a:p>
            <a:r>
              <a:rPr lang="en-US" dirty="0"/>
              <a:t>Check boards for solder bridges and other problems.</a:t>
            </a:r>
          </a:p>
          <a:p>
            <a:r>
              <a:rPr lang="en-US" dirty="0"/>
              <a:t>If touch up is necessary, staff will guide.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7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Through-hole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few through-hole parts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Power terminals</a:t>
            </a:r>
          </a:p>
          <a:p>
            <a:r>
              <a:rPr lang="en-US" dirty="0"/>
              <a:t>Tape them in place with blue tape</a:t>
            </a:r>
          </a:p>
          <a:p>
            <a:r>
              <a:rPr lang="en-US" dirty="0"/>
              <a:t>Staff will demo through-hole soldering.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7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4E1B-AEBB-D248-9A35-0335711C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the Lab: Bring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B5F-0597-A049-8967-D36E3858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First, check for shorts between power and ground</a:t>
            </a:r>
          </a:p>
          <a:p>
            <a:r>
              <a:rPr lang="en-US" dirty="0"/>
              <a:t>Flash bootloader</a:t>
            </a:r>
          </a:p>
          <a:p>
            <a:pPr lvl="1"/>
            <a:r>
              <a:rPr lang="en-US" dirty="0"/>
              <a:t>Borrow the ISP programmer.</a:t>
            </a:r>
          </a:p>
          <a:p>
            <a:pPr lvl="1"/>
            <a:r>
              <a:rPr lang="en-US" dirty="0"/>
              <a:t>Follow lab instructions to flash the bootloader.</a:t>
            </a:r>
          </a:p>
          <a:p>
            <a:r>
              <a:rPr lang="en-US" dirty="0"/>
              <a:t>Run test code</a:t>
            </a:r>
          </a:p>
          <a:p>
            <a:pPr lvl="1"/>
            <a:r>
              <a:rPr lang="en-US" dirty="0" err="1"/>
              <a:t>BlinkTest.ino</a:t>
            </a:r>
            <a:r>
              <a:rPr lang="en-US" dirty="0"/>
              <a:t> should blink an LED.</a:t>
            </a:r>
          </a:p>
          <a:p>
            <a:r>
              <a:rPr lang="en-US" dirty="0"/>
              <a:t>Due date</a:t>
            </a:r>
          </a:p>
          <a:p>
            <a:pPr lvl="1"/>
            <a:r>
              <a:rPr lang="en-US" dirty="0"/>
              <a:t>End of lab, 1 week after you start.</a:t>
            </a:r>
          </a:p>
        </p:txBody>
      </p:sp>
    </p:spTree>
    <p:extLst>
      <p:ext uri="{BB962C8B-B14F-4D97-AF65-F5344CB8AC3E}">
        <p14:creationId xmlns:p14="http://schemas.microsoft.com/office/powerpoint/2010/main" val="3282840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1013797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slides for:</a:t>
            </a:r>
          </a:p>
          <a:p>
            <a:pPr lvl="1"/>
            <a:r>
              <a:rPr lang="en-US" dirty="0"/>
              <a:t>Flow chart/illustrations of assembly process.</a:t>
            </a:r>
          </a:p>
          <a:p>
            <a:pPr lvl="1"/>
            <a:r>
              <a:rPr lang="en-US" dirty="0"/>
              <a:t>Side view of board + paste + component.</a:t>
            </a:r>
          </a:p>
          <a:p>
            <a:pPr lvl="1"/>
            <a:r>
              <a:rPr lang="en-US" dirty="0"/>
              <a:t>Problems with IMU pads being in accessible.</a:t>
            </a:r>
          </a:p>
        </p:txBody>
      </p:sp>
    </p:spTree>
    <p:extLst>
      <p:ext uri="{BB962C8B-B14F-4D97-AF65-F5344CB8AC3E}">
        <p14:creationId xmlns:p14="http://schemas.microsoft.com/office/powerpoint/2010/main" val="298246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3680-3B68-4040-BDA5-BE97207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11B6-68A5-4B4C-8F2E-7E546DF9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https://www.youtube.com/watch?v=cnAFTMaS5R0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7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EE7-C46F-3A45-88DD-5A4B1432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Stencil</a:t>
            </a:r>
          </a:p>
        </p:txBody>
      </p:sp>
      <p:pic>
        <p:nvPicPr>
          <p:cNvPr id="5" name="Content Placeholder 4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C71AAB4C-98E1-7543-9C6C-5F72861F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76643"/>
            <a:ext cx="4581628" cy="2577166"/>
          </a:xfr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7C5AAA73-C77B-794E-B5E4-31B6BFCCD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642979"/>
            <a:ext cx="6096000" cy="34290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C0872F67-60E2-A049-B3B6-232E7B436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642978"/>
            <a:ext cx="6096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7CF675-B93F-9A4D-B424-20592C494A3E}"/>
              </a:ext>
            </a:extLst>
          </p:cNvPr>
          <p:cNvSpPr txBox="1"/>
          <p:nvPr/>
        </p:nvSpPr>
        <p:spPr>
          <a:xfrm>
            <a:off x="8795988" y="60719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223AF-1035-FC4F-AAAD-6924BEB70D82}"/>
              </a:ext>
            </a:extLst>
          </p:cNvPr>
          <p:cNvSpPr txBox="1"/>
          <p:nvPr/>
        </p:nvSpPr>
        <p:spPr>
          <a:xfrm>
            <a:off x="2351977" y="612111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59542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4AD6B-2373-8A4F-9346-6574D68E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10" y="1168899"/>
            <a:ext cx="9425562" cy="5007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AC9F7-1C57-8943-A5FA-BB69D15D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 Squeegees</a:t>
            </a:r>
          </a:p>
        </p:txBody>
      </p:sp>
    </p:spTree>
    <p:extLst>
      <p:ext uri="{BB962C8B-B14F-4D97-AF65-F5344CB8AC3E}">
        <p14:creationId xmlns:p14="http://schemas.microsoft.com/office/powerpoint/2010/main" val="14453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5041-9246-C142-A211-41CD2CA9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Squeegee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28E62-6628-CF41-B25C-19F687AC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Paste is applied with a solder paste printer</a:t>
            </a:r>
          </a:p>
          <a:p>
            <a:r>
              <a:rPr lang="en-US" dirty="0"/>
              <a:t>Automatic Optical Inspection (AOI) checks application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5B6D2E0-9CC6-BA4D-8E42-06463E7A157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396550"/>
            <a:ext cx="5334000" cy="28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00BE-D6BD-4C45-8F0E-0B1AC288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Squeegee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B401-9AB8-B845-98AB-9C8D7DB71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C9E1B-0D7A-3B4A-84A1-BEE77E6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1" y="2340776"/>
            <a:ext cx="50800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8CEC2-4E14-1E4C-BD00-02CA1635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91" y="2455076"/>
            <a:ext cx="5080000" cy="337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184A-A4E1-6843-8994-E9E8BCD8DEAF}"/>
              </a:ext>
            </a:extLst>
          </p:cNvPr>
          <p:cNvSpPr txBox="1"/>
          <p:nvPr/>
        </p:nvSpPr>
        <p:spPr>
          <a:xfrm>
            <a:off x="1016950" y="6462727"/>
            <a:ext cx="21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Photos: </a:t>
            </a:r>
            <a:r>
              <a:rPr lang="en-US" dirty="0" err="1"/>
              <a:t>Adafruit.com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3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9404-6495-0343-99E2-316F35C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1325563"/>
          </a:xfrm>
        </p:spPr>
        <p:txBody>
          <a:bodyPr/>
          <a:lstStyle/>
          <a:p>
            <a:r>
              <a:rPr lang="en-US" dirty="0"/>
              <a:t>Manual Optical Inspection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A3BF5661-377B-174D-B9F6-CAFED801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550483" y="1983342"/>
            <a:ext cx="5172268" cy="3843565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94D1264-4B94-5244-A5B3-8C00ADB055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784" y="1660918"/>
            <a:ext cx="5173884" cy="449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55270-4F4E-5641-A877-8B40416E0D66}"/>
              </a:ext>
            </a:extLst>
          </p:cNvPr>
          <p:cNvSpPr txBox="1"/>
          <p:nvPr/>
        </p:nvSpPr>
        <p:spPr>
          <a:xfrm>
            <a:off x="7788605" y="64770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46CD1-433E-2348-8D48-04BFAA48CF13}"/>
              </a:ext>
            </a:extLst>
          </p:cNvPr>
          <p:cNvSpPr txBox="1"/>
          <p:nvPr/>
        </p:nvSpPr>
        <p:spPr>
          <a:xfrm>
            <a:off x="2200589" y="649287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8434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SMD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and Place machines place parts</a:t>
            </a:r>
          </a:p>
          <a:p>
            <a:r>
              <a:rPr lang="en-US" dirty="0"/>
              <a:t>1000s of parts per minute</a:t>
            </a:r>
          </a:p>
          <a:p>
            <a:r>
              <a:rPr lang="en-US" dirty="0"/>
              <a:t>Parts feed from spools (e.g., 5000 resistors)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F73B1-B2A0-6442-B9A0-0DB306C4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0553" y="12599769"/>
            <a:ext cx="61595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0962-C887-9941-8C67-A6723E7B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357" y="11979423"/>
            <a:ext cx="90932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6C757-4B00-4D45-AED4-4815480E7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18397" y="7897177"/>
            <a:ext cx="7747000" cy="6108700"/>
          </a:xfrm>
          <a:prstGeom prst="rect">
            <a:avLst/>
          </a:prstGeom>
        </p:spPr>
      </p:pic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Nichicon Polymer Aluminum (through hole)Capacitors 25pcs 820uF  2.5V 105c: Everything Else">
            <a:extLst>
              <a:ext uri="{FF2B5EF4-FFF2-40B4-BE49-F238E27FC236}">
                <a16:creationId xmlns:a16="http://schemas.microsoft.com/office/drawing/2014/main" id="{4EBD1CD3-AAA8-C145-9642-4DC5C869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74" y="11160284"/>
            <a:ext cx="2730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0 uF 35V Through Hole Electrolytic Capacitor">
            <a:extLst>
              <a:ext uri="{FF2B5EF4-FFF2-40B4-BE49-F238E27FC236}">
                <a16:creationId xmlns:a16="http://schemas.microsoft.com/office/drawing/2014/main" id="{9FB6CC0E-A97C-794F-A99D-8A01476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6" y="932951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eader Cheaters - News - SparkFun Electronics">
            <a:extLst>
              <a:ext uri="{FF2B5EF4-FFF2-40B4-BE49-F238E27FC236}">
                <a16:creationId xmlns:a16="http://schemas.microsoft.com/office/drawing/2014/main" id="{790FAA72-9CDF-1D44-A41C-6D36A70A8389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86" y="1524000"/>
            <a:ext cx="44972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6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AD72-CE36-0646-812F-05042C0D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Placement: High Precision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EDCCE-4E70-BD48-A828-D87B78A5A8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Fine-pitch parts (CPUs, MCUs, IMUs, etc.) very precise alignment</a:t>
            </a:r>
          </a:p>
          <a:p>
            <a:r>
              <a:rPr lang="en-US" dirty="0"/>
              <a:t>PnP machines optically align parts</a:t>
            </a:r>
          </a:p>
          <a:p>
            <a:r>
              <a:rPr lang="en-US" dirty="0"/>
              <a:t>So, parts have pin 1 markers on the bottom</a:t>
            </a:r>
          </a:p>
        </p:txBody>
      </p:sp>
      <p:pic>
        <p:nvPicPr>
          <p:cNvPr id="1026" name="Picture 2" descr="Leader Cheaters - News - SparkFun Electronics">
            <a:extLst>
              <a:ext uri="{FF2B5EF4-FFF2-40B4-BE49-F238E27FC236}">
                <a16:creationId xmlns:a16="http://schemas.microsoft.com/office/drawing/2014/main" id="{B6C0A0DD-06B5-054E-8A0F-02FD546F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8701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 Cheaters - News - SparkFun Electronics">
            <a:extLst>
              <a:ext uri="{FF2B5EF4-FFF2-40B4-BE49-F238E27FC236}">
                <a16:creationId xmlns:a16="http://schemas.microsoft.com/office/drawing/2014/main" id="{776062D2-7B30-0641-87BF-8CD96312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720" y="396082"/>
            <a:ext cx="6700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D02CF-FE7D-9C46-BB4E-A2021E12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289" y="30451"/>
            <a:ext cx="4184073" cy="3243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D3123-109A-0E41-73BD-3F606817A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2" y="3372412"/>
            <a:ext cx="3979985" cy="306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4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40927</TotalTime>
  <Words>909</Words>
  <Application>Microsoft Macintosh PowerPoint</Application>
  <PresentationFormat>Widescreen</PresentationFormat>
  <Paragraphs>136</Paragraphs>
  <Slides>29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Myriad Pro</vt:lpstr>
      <vt:lpstr>Myriad Pro Semibold</vt:lpstr>
      <vt:lpstr>Office Theme</vt:lpstr>
      <vt:lpstr>PCB Assembly </vt:lpstr>
      <vt:lpstr>The PCB Assembly Process</vt:lpstr>
      <vt:lpstr>Align Stencil</vt:lpstr>
      <vt:lpstr>Solder Squeegees</vt:lpstr>
      <vt:lpstr>Commercial Squeegee</vt:lpstr>
      <vt:lpstr>Manual Squeegee</vt:lpstr>
      <vt:lpstr>Manual Optical Inspection</vt:lpstr>
      <vt:lpstr>Part Placement: SMD </vt:lpstr>
      <vt:lpstr>Part Placement: High Precision </vt:lpstr>
      <vt:lpstr>Automatic Optical Inspection (AOI) for Part Placement</vt:lpstr>
      <vt:lpstr>M(anual)OI for Part Placement</vt:lpstr>
      <vt:lpstr>Reflow Soldering</vt:lpstr>
      <vt:lpstr>Reflow Video</vt:lpstr>
      <vt:lpstr>Reflow Soldering Results</vt:lpstr>
      <vt:lpstr>Wave Soldering</vt:lpstr>
      <vt:lpstr>Solder Joints</vt:lpstr>
      <vt:lpstr>Tips for Assembly</vt:lpstr>
      <vt:lpstr>Board Tape Out</vt:lpstr>
      <vt:lpstr>Final Steps for Manufacturing</vt:lpstr>
      <vt:lpstr>If you want to assemble the board yourself…</vt:lpstr>
      <vt:lpstr>Ordering Boards</vt:lpstr>
      <vt:lpstr>Process For the Lab: Collect parts, apply paste</vt:lpstr>
      <vt:lpstr>Process For the Lab: Place parts</vt:lpstr>
      <vt:lpstr>Process For the Lab: Reflow and Touch Up</vt:lpstr>
      <vt:lpstr>Process For the Lab: Through-hole Parts</vt:lpstr>
      <vt:lpstr>Process For the Lab: Bring Up</vt:lpstr>
      <vt:lpstr>TODO </vt:lpstr>
      <vt:lpstr>TODO 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57</cp:revision>
  <cp:lastPrinted>2017-05-11T20:43:55Z</cp:lastPrinted>
  <dcterms:created xsi:type="dcterms:W3CDTF">2019-07-17T06:14:48Z</dcterms:created>
  <dcterms:modified xsi:type="dcterms:W3CDTF">2023-05-15T06:21:12Z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